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7" r:id="rId37"/>
    <p:sldId id="292" r:id="rId38"/>
    <p:sldId id="293" r:id="rId39"/>
    <p:sldId id="295" r:id="rId40"/>
    <p:sldId id="298" r:id="rId41"/>
    <p:sldId id="299" r:id="rId42"/>
    <p:sldId id="300" r:id="rId4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2019/8/8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高校生向け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1246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F41901E-733A-9D49-8612-7D9FFCEA8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4</a:t>
            </a:r>
            <a:r>
              <a:rPr kumimoji="1" lang="ja-JP" altLang="en-US"/>
              <a:t>：分子動力学法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7B0115-9BC0-AC4E-B10C-A2EFF134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2736304" cy="2736304"/>
          </a:xfrm>
          <a:prstGeom prst="rect">
            <a:avLst/>
          </a:prstGeom>
          <a:ln w="28575">
            <a:noFill/>
          </a:ln>
        </p:spPr>
      </p:pic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082D773E-3329-7F4E-BBD8-D6A28B26FD6F}"/>
              </a:ext>
            </a:extLst>
          </p:cNvPr>
          <p:cNvSpPr/>
          <p:nvPr/>
        </p:nvSpPr>
        <p:spPr>
          <a:xfrm>
            <a:off x="899592" y="2204864"/>
            <a:ext cx="2232248" cy="748218"/>
          </a:xfrm>
          <a:custGeom>
            <a:avLst/>
            <a:gdLst>
              <a:gd name="connsiteX0" fmla="*/ 3891280 w 3891280"/>
              <a:gd name="connsiteY0" fmla="*/ 223520 h 1030178"/>
              <a:gd name="connsiteX1" fmla="*/ 1666240 w 3891280"/>
              <a:gd name="connsiteY1" fmla="*/ 284480 h 1030178"/>
              <a:gd name="connsiteX2" fmla="*/ 1178560 w 3891280"/>
              <a:gd name="connsiteY2" fmla="*/ 508000 h 1030178"/>
              <a:gd name="connsiteX3" fmla="*/ 2387600 w 3891280"/>
              <a:gd name="connsiteY3" fmla="*/ 1026160 h 1030178"/>
              <a:gd name="connsiteX4" fmla="*/ 1066800 w 3891280"/>
              <a:gd name="connsiteY4" fmla="*/ 203200 h 1030178"/>
              <a:gd name="connsiteX5" fmla="*/ 0 w 3891280"/>
              <a:gd name="connsiteY5" fmla="*/ 0 h 10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280" h="1030178">
                <a:moveTo>
                  <a:pt x="3891280" y="223520"/>
                </a:moveTo>
                <a:cubicBezTo>
                  <a:pt x="3004820" y="230293"/>
                  <a:pt x="2118360" y="237067"/>
                  <a:pt x="1666240" y="284480"/>
                </a:cubicBezTo>
                <a:cubicBezTo>
                  <a:pt x="1214120" y="331893"/>
                  <a:pt x="1058333" y="384387"/>
                  <a:pt x="1178560" y="508000"/>
                </a:cubicBezTo>
                <a:cubicBezTo>
                  <a:pt x="1298787" y="631613"/>
                  <a:pt x="2406227" y="1076960"/>
                  <a:pt x="2387600" y="1026160"/>
                </a:cubicBezTo>
                <a:cubicBezTo>
                  <a:pt x="2368973" y="975360"/>
                  <a:pt x="1464733" y="374227"/>
                  <a:pt x="1066800" y="203200"/>
                </a:cubicBezTo>
                <a:cubicBezTo>
                  <a:pt x="668867" y="32173"/>
                  <a:pt x="334433" y="16086"/>
                  <a:pt x="0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E0717F-D087-0143-8AE7-ADB14471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04864"/>
            <a:ext cx="360040" cy="3520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3D5365-3676-8B49-A07E-AD56D3F3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16832"/>
            <a:ext cx="2008544" cy="195833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7E4C4E-FE39-5442-BC9C-0D50651ADAC8}"/>
              </a:ext>
            </a:extLst>
          </p:cNvPr>
          <p:cNvSpPr txBox="1"/>
          <p:nvPr/>
        </p:nvSpPr>
        <p:spPr>
          <a:xfrm>
            <a:off x="3995936" y="119675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地球から見ると惑星は複雑に動く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A4C95D5-2ED5-EA4A-9B67-22C2B961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85" y="5310809"/>
            <a:ext cx="576064" cy="556862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3A6F7A70-B598-1B4F-B753-B0B63F3B5197}"/>
              </a:ext>
            </a:extLst>
          </p:cNvPr>
          <p:cNvSpPr/>
          <p:nvPr/>
        </p:nvSpPr>
        <p:spPr>
          <a:xfrm>
            <a:off x="745289" y="5085184"/>
            <a:ext cx="2304256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AC8C324-EE1F-4B45-AD27-3FCCD77C5572}"/>
              </a:ext>
            </a:extLst>
          </p:cNvPr>
          <p:cNvSpPr/>
          <p:nvPr/>
        </p:nvSpPr>
        <p:spPr>
          <a:xfrm>
            <a:off x="251520" y="4869160"/>
            <a:ext cx="3291794" cy="1440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9086CF0-C5BD-7943-BA18-48D08F31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5373216"/>
            <a:ext cx="288033" cy="28163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96ABA57-3BF9-7246-89AA-882EBC7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797152"/>
            <a:ext cx="216024" cy="2112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E5448F-3801-7349-9C2D-77CB4FB1FF96}"/>
              </a:ext>
            </a:extLst>
          </p:cNvPr>
          <p:cNvSpPr txBox="1"/>
          <p:nvPr/>
        </p:nvSpPr>
        <p:spPr>
          <a:xfrm>
            <a:off x="3727132" y="530120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太陽系の外から見るとその動きは単純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66060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5687C-775D-7443-ACF0-28DA2C06D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4A7EBD3-A0CD-9F45-9D05-6C327FEBA856}"/>
              </a:ext>
            </a:extLst>
          </p:cNvPr>
          <p:cNvGrpSpPr/>
          <p:nvPr/>
        </p:nvGrpSpPr>
        <p:grpSpPr>
          <a:xfrm>
            <a:off x="1331640" y="1916832"/>
            <a:ext cx="3135042" cy="1440160"/>
            <a:chOff x="971600" y="1988840"/>
            <a:chExt cx="3291794" cy="15121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2E1EDB-F27F-AD4D-A5F2-5917210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9465" y="2502497"/>
              <a:ext cx="576064" cy="556862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4B624C63-0E41-704C-88C7-7A8BE8A0C23D}"/>
                </a:ext>
              </a:extLst>
            </p:cNvPr>
            <p:cNvSpPr/>
            <p:nvPr/>
          </p:nvSpPr>
          <p:spPr>
            <a:xfrm>
              <a:off x="1465369" y="2276872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667CE37C-3E51-5C4A-BC9F-C52006132E0C}"/>
                </a:ext>
              </a:extLst>
            </p:cNvPr>
            <p:cNvSpPr/>
            <p:nvPr/>
          </p:nvSpPr>
          <p:spPr>
            <a:xfrm>
              <a:off x="971600" y="2060848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BD6370B-C5CD-F445-8F7C-1B115CC09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2564904"/>
              <a:ext cx="288033" cy="28163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AE49A7E-80E4-0D45-98BA-959732C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1988840"/>
              <a:ext cx="216024" cy="211224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5C29ADF-EE72-0041-8398-732A7DDF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844824"/>
            <a:ext cx="1512168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/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blipFill>
                <a:blip r:embed="rId6"/>
                <a:stretch>
                  <a:fillRect t="-19767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/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blipFill>
                <a:blip r:embed="rId7"/>
                <a:stretch>
                  <a:fillRect t="-18391" b="-12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9EFC86-AFB6-BC49-B9CA-36AB4FFCC547}"/>
              </a:ext>
            </a:extLst>
          </p:cNvPr>
          <p:cNvSpPr txBox="1"/>
          <p:nvPr/>
        </p:nvSpPr>
        <p:spPr>
          <a:xfrm>
            <a:off x="611560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太陽系の動きを</a:t>
            </a:r>
            <a:r>
              <a:rPr lang="ja-JP" altLang="en-US" sz="2400">
                <a:solidFill>
                  <a:srgbClr val="011893"/>
                </a:solidFill>
              </a:rPr>
              <a:t>支配</a:t>
            </a:r>
            <a:r>
              <a:rPr lang="ja-JP" altLang="en-US" sz="2400"/>
              <a:t>しているのはニュートンの運動方程式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239682-FAEB-024A-99C7-F07531E9D420}"/>
              </a:ext>
            </a:extLst>
          </p:cNvPr>
          <p:cNvSpPr txBox="1"/>
          <p:nvPr/>
        </p:nvSpPr>
        <p:spPr>
          <a:xfrm>
            <a:off x="4139952" y="38611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速度の変化は力に比例する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09BDA-B0E2-F143-A2BB-DC1182B01AF2}"/>
              </a:ext>
            </a:extLst>
          </p:cNvPr>
          <p:cNvSpPr txBox="1"/>
          <p:nvPr/>
        </p:nvSpPr>
        <p:spPr>
          <a:xfrm>
            <a:off x="4139952" y="514282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</a:t>
            </a:r>
            <a:r>
              <a:rPr kumimoji="1" lang="en-US" altLang="ja-JP" sz="2400"/>
              <a:t>×</a:t>
            </a:r>
            <a:r>
              <a:rPr kumimoji="1" lang="ja-JP" altLang="en-US" sz="2400"/>
              <a:t>時間が位置の変化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36CF74-0165-E145-A835-B3A558CC6EBD}"/>
              </a:ext>
            </a:extLst>
          </p:cNvPr>
          <p:cNvSpPr txBox="1"/>
          <p:nvPr/>
        </p:nvSpPr>
        <p:spPr>
          <a:xfrm>
            <a:off x="1259632" y="623731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これを数値的に解くのが分子動力学法</a:t>
            </a:r>
            <a:endParaRPr kumimoji="1" lang="ja-JP" altLang="en-US" sz="28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29301DD-A5E4-C145-944E-5401CFAA4F27}"/>
              </a:ext>
            </a:extLst>
          </p:cNvPr>
          <p:cNvSpPr txBox="1"/>
          <p:nvPr/>
        </p:nvSpPr>
        <p:spPr>
          <a:xfrm>
            <a:off x="5148064" y="5949280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M</a:t>
            </a:r>
            <a:r>
              <a:rPr kumimoji="1" lang="en-US" altLang="ja-JP" sz="1600"/>
              <a:t>olecular </a:t>
            </a:r>
            <a:r>
              <a:rPr kumimoji="1" lang="en-US" altLang="ja-JP" sz="1600">
                <a:solidFill>
                  <a:srgbClr val="FF0000"/>
                </a:solidFill>
              </a:rPr>
              <a:t>D</a:t>
            </a:r>
            <a:r>
              <a:rPr kumimoji="1" lang="en-US" altLang="ja-JP" sz="1600"/>
              <a:t>ynamics method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118495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433F3A-2390-1B4F-8617-677FF075F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13E290-CFC4-8042-BF7C-835E00A72967}"/>
              </a:ext>
            </a:extLst>
          </p:cNvPr>
          <p:cNvSpPr txBox="1"/>
          <p:nvPr/>
        </p:nvSpPr>
        <p:spPr>
          <a:xfrm>
            <a:off x="14989" y="119675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「文字の形」の構造物を作り、重力をかけてその変化を調べる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572700-2262-0E40-94CE-E139FD952610}"/>
              </a:ext>
            </a:extLst>
          </p:cNvPr>
          <p:cNvSpPr txBox="1"/>
          <p:nvPr/>
        </p:nvSpPr>
        <p:spPr>
          <a:xfrm>
            <a:off x="179512" y="227687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/>
              <a:t>スパコン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3067F0-7F8E-3646-BC7B-3BB30E8C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581128"/>
            <a:ext cx="4320480" cy="9001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9F00404-F376-824B-BBE1-76A11311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492896"/>
            <a:ext cx="2278378" cy="18002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AD0422A-DE74-EF4A-BC09-92FF5DC1311B}"/>
              </a:ext>
            </a:extLst>
          </p:cNvPr>
          <p:cNvSpPr/>
          <p:nvPr/>
        </p:nvSpPr>
        <p:spPr>
          <a:xfrm>
            <a:off x="3635896" y="4581128"/>
            <a:ext cx="50405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F63488-9F66-1E4B-83ED-C1927B944124}"/>
              </a:ext>
            </a:extLst>
          </p:cNvPr>
          <p:cNvSpPr/>
          <p:nvPr/>
        </p:nvSpPr>
        <p:spPr>
          <a:xfrm>
            <a:off x="5580112" y="2636912"/>
            <a:ext cx="1944216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95B1B1C-EAD7-484F-AE55-B12E4850A5E4}"/>
              </a:ext>
            </a:extLst>
          </p:cNvPr>
          <p:cNvCxnSpPr/>
          <p:nvPr/>
        </p:nvCxnSpPr>
        <p:spPr>
          <a:xfrm flipV="1">
            <a:off x="4139952" y="2636912"/>
            <a:ext cx="144016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F9864-83C8-B544-8B14-B1C18EA260CE}"/>
              </a:ext>
            </a:extLst>
          </p:cNvPr>
          <p:cNvCxnSpPr/>
          <p:nvPr/>
        </p:nvCxnSpPr>
        <p:spPr>
          <a:xfrm flipV="1">
            <a:off x="4139952" y="4581128"/>
            <a:ext cx="144016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矢印 14">
            <a:extLst>
              <a:ext uri="{FF2B5EF4-FFF2-40B4-BE49-F238E27FC236}">
                <a16:creationId xmlns:a16="http://schemas.microsoft.com/office/drawing/2014/main" id="{91955F97-F0C7-3245-99E8-48ADF7E4D72B}"/>
              </a:ext>
            </a:extLst>
          </p:cNvPr>
          <p:cNvSpPr/>
          <p:nvPr/>
        </p:nvSpPr>
        <p:spPr>
          <a:xfrm rot="5400000">
            <a:off x="1993207" y="3847553"/>
            <a:ext cx="387545" cy="4145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B7D2CB-CD20-A745-BE8F-1D38151E8980}"/>
              </a:ext>
            </a:extLst>
          </p:cNvPr>
          <p:cNvSpPr txBox="1"/>
          <p:nvPr/>
        </p:nvSpPr>
        <p:spPr>
          <a:xfrm>
            <a:off x="251520" y="55892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ビーズをバネでつないだモデルに変換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93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1236</TotalTime>
  <Words>2187</Words>
  <Application>Microsoft Macintosh PowerPoint</Application>
  <PresentationFormat>画面に合わせる (4:3)</PresentationFormat>
  <Paragraphs>411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51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211</cp:revision>
  <dcterms:created xsi:type="dcterms:W3CDTF">2019-01-02T05:23:01Z</dcterms:created>
  <dcterms:modified xsi:type="dcterms:W3CDTF">2019-08-08T07:28:31Z</dcterms:modified>
</cp:coreProperties>
</file>